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/>
    <p:restoredTop sz="94650"/>
  </p:normalViewPr>
  <p:slideViewPr>
    <p:cSldViewPr snapToGrid="0" snapToObjects="1">
      <p:cViewPr varScale="1">
        <p:scale>
          <a:sx n="44" d="100"/>
          <a:sy n="44" d="100"/>
        </p:scale>
        <p:origin x="208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3F1D-451F-824B-AB52-AFDB68273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C8E13-A8E9-E84D-A8BD-FE7725A4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98F18-E02A-8244-AB1C-CE85EAC4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95266-9D09-B94D-BAF4-DC46D76D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12CE7-2BBD-B34F-8C87-0D24406A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5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F33A-551B-D44F-9EA6-6182B03B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7B6C8-DADD-3F40-83D7-EF8955B66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18A1-2D74-334A-A659-4F39A68F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5E786-89F1-E94E-A5AB-6CDF51ED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14A7-8B33-7142-95F4-93A9ADA7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8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E8B56A-E1BB-1448-89E9-63A4B60DD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666D7-803A-534F-9210-B3FA5A800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56538-CE73-8041-9DA8-91BB30EA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DCD50-3147-9944-B7D8-E6799832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5AE4-0FB3-FE48-A623-13FC7C59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9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1A48-2EB8-F447-995B-FCE4F670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132F-E078-804D-84B0-18DE9A286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23102-EB9D-3D46-993C-CCFA91C2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48DF6-C41A-844F-B5A7-AF7AA173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61F0B-0611-5B43-BC4A-8F8D190A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622E-AC13-E14A-A5DD-AE1C250E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9D5E8-13A1-CE40-98B0-25DCBED77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55178-91C7-5546-AD38-1B1ABA1B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2AD54-3D7F-894E-9B96-AB41CA8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2B0A-EBBB-AF42-A685-8B2C986E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AD28-EB46-984A-AE87-22A25670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D13CB-C599-2B4E-AD07-643529169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CDE4A-D98E-9149-A402-91DEFC465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836AE-017F-AF46-9273-189624D3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E62B0-8BFB-6444-B60D-1D621FA7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5DFE5-E4A0-BC4C-A655-4FCEBBDB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15C3-210B-A44D-A095-9A4EE952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23D23-5BFE-0E45-BC3A-B60FFDBF4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5D983-9740-6243-8D57-D1FFA0322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8A520-BA7B-7E43-9312-A96E56D98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1A951-B1FF-CE4E-B8BD-89CC08987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19ED1-D0E1-EA4E-B73D-97D6DECF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8E57F-DE2D-F741-B4FA-085C7F27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4F55C-E20F-B94B-8BC3-8AF689C7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B7C3-CFBE-0143-A53C-BBD66198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F3C3E-62AB-B549-9EC5-D5757AF3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1B6BB-4EAA-624E-8A22-D41E5793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4DCBF-DB64-6E47-BA35-72D226F9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8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8B6B4-10D8-3049-AD9E-B1C41F93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1D6CC-D4A4-394C-9424-F69208A1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8BABB-69D0-A14E-B9EE-ADBDC2F8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B59F-F6CE-A64B-98F0-BEA2BCBC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F5B0-21CB-5843-86A6-385150061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5D733-0FEA-9F46-88B0-26428D4F0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D6CCE-33AB-094D-B52E-7A304916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12226-791E-244F-ACCB-C37892F7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39E8E-9924-9241-8E19-1A8481BD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0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B900-7F8C-0F43-9AD7-A88885A7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41F2E-8613-0146-AF03-0EDB7C607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B4B89-955F-CC4B-910F-9D4D77BF2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C4FC2-5A3B-2C43-9FF6-A26CCEF0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C4E0-7174-2F4E-9174-863E87FE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0123F-5AE2-444F-B849-BD5BC9CA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1C01F-9A1D-1F4C-B503-BCB5493B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6E563-7D23-7249-869A-D03C0C447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861CF-6703-AA48-A169-F99CE3681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726-E393-1544-848C-51FFA715BDC4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AB553-4B6B-B94B-B9BC-F4063BB7B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C3D0C-CA2C-294D-B5C6-6FE1C737F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EE4FB-555C-F84D-B98E-C7FB109F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59A0-1A57-FB4A-85FB-44C2B28EB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845" y="1710557"/>
            <a:ext cx="6574971" cy="2387600"/>
          </a:xfrm>
        </p:spPr>
        <p:txBody>
          <a:bodyPr>
            <a:noAutofit/>
          </a:bodyPr>
          <a:lstStyle/>
          <a:p>
            <a:r>
              <a:rPr lang="en-US" sz="4800" dirty="0"/>
              <a:t>Refrigeration of the western Cordilleran lithosphere during </a:t>
            </a:r>
            <a:r>
              <a:rPr lang="en-US" sz="4800" dirty="0" err="1"/>
              <a:t>Laramide</a:t>
            </a:r>
            <a:r>
              <a:rPr lang="en-US" sz="4800" dirty="0"/>
              <a:t> shallow-angle subduction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BB689-4CEB-0447-B287-9174828D5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40359" y="4333876"/>
            <a:ext cx="9144000" cy="1655762"/>
          </a:xfrm>
        </p:spPr>
        <p:txBody>
          <a:bodyPr/>
          <a:lstStyle/>
          <a:p>
            <a:r>
              <a:rPr lang="en-US" dirty="0"/>
              <a:t>T. A. Dumitru., et al., 1991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17CEB-E3B1-5A40-BD43-6BC61741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81" y="0"/>
            <a:ext cx="6023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2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5D1B-2115-F34E-9354-2685CF46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47081" cy="1325563"/>
          </a:xfrm>
        </p:spPr>
        <p:txBody>
          <a:bodyPr/>
          <a:lstStyle/>
          <a:p>
            <a:r>
              <a:rPr lang="en-US" dirty="0"/>
              <a:t>Refrigeration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86D2C-3586-574E-B636-975C62FF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7081" cy="4351338"/>
          </a:xfrm>
        </p:spPr>
        <p:txBody>
          <a:bodyPr/>
          <a:lstStyle/>
          <a:p>
            <a:r>
              <a:rPr lang="en-US" dirty="0"/>
              <a:t>Thermal changes in lithosphere due to changes in subduction angle</a:t>
            </a:r>
          </a:p>
          <a:p>
            <a:r>
              <a:rPr lang="en-US" dirty="0"/>
              <a:t>Mechanics of change </a:t>
            </a:r>
          </a:p>
          <a:p>
            <a:r>
              <a:rPr lang="en-US" dirty="0"/>
              <a:t>Timing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E8973-B84F-7F42-89B4-D5A75D56E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281" y="0"/>
            <a:ext cx="6706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3EA6-D2D7-0445-B31B-CD4EFF38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Lag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38464-EB56-D043-938A-803233607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862274" cy="4351338"/>
              </a:xfrm>
            </p:spPr>
            <p:txBody>
              <a:bodyPr/>
              <a:lstStyle/>
              <a:p>
                <a:r>
                  <a:rPr lang="en-US" dirty="0"/>
                  <a:t>Characteristic cooling time of lithosphere mainly depends on depth to top of subducting slab </a:t>
                </a:r>
              </a:p>
              <a:p>
                <a:r>
                  <a:rPr lang="en-US" dirty="0"/>
                  <a:t>T</a:t>
                </a:r>
                <a:r>
                  <a:rPr lang="en-US" baseline="-25000" dirty="0"/>
                  <a:t>c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𝑡h𝑖𝑐𝑘𝑛𝑒𝑠𝑠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Sierra Nevada area is a favorable field site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38464-EB56-D043-938A-803233607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862274" cy="4351338"/>
              </a:xfrm>
              <a:blipFill>
                <a:blip r:embed="rId2"/>
                <a:stretch>
                  <a:fillRect l="-2083" t="-2632" r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133CB93-1BB3-274A-A617-112CB01ED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474" y="1274082"/>
            <a:ext cx="6346384" cy="5032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A45983-0A0B-BF4C-AE73-43E4AFD75CA5}"/>
              </a:ext>
            </a:extLst>
          </p:cNvPr>
          <p:cNvSpPr txBox="1"/>
          <p:nvPr/>
        </p:nvSpPr>
        <p:spPr>
          <a:xfrm>
            <a:off x="6487886" y="6052457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E6CED-7762-EC46-B669-C6170491EC7E}"/>
              </a:ext>
            </a:extLst>
          </p:cNvPr>
          <p:cNvSpPr txBox="1"/>
          <p:nvPr/>
        </p:nvSpPr>
        <p:spPr>
          <a:xfrm>
            <a:off x="7932058" y="6052457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7411DF-8BAE-AB49-B095-F4C7733EC317}"/>
              </a:ext>
            </a:extLst>
          </p:cNvPr>
          <p:cNvCxnSpPr>
            <a:cxnSpLocks/>
          </p:cNvCxnSpPr>
          <p:nvPr/>
        </p:nvCxnSpPr>
        <p:spPr>
          <a:xfrm flipV="1">
            <a:off x="7081152" y="5583918"/>
            <a:ext cx="0" cy="4685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864415-E569-C94D-A4ED-C49478A282EE}"/>
              </a:ext>
            </a:extLst>
          </p:cNvPr>
          <p:cNvCxnSpPr>
            <a:cxnSpLocks/>
          </p:cNvCxnSpPr>
          <p:nvPr/>
        </p:nvCxnSpPr>
        <p:spPr>
          <a:xfrm flipV="1">
            <a:off x="8483600" y="5583919"/>
            <a:ext cx="254000" cy="4685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70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562C-6927-1A49-A22C-F133D802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0BC0C-418D-A844-B092-A41ED3F5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/>
              <a:t>Following areas may contain evidence of </a:t>
            </a:r>
            <a:r>
              <a:rPr lang="en-US" dirty="0" err="1"/>
              <a:t>Laramide</a:t>
            </a:r>
            <a:r>
              <a:rPr lang="en-US" dirty="0"/>
              <a:t> refrigeration</a:t>
            </a:r>
          </a:p>
          <a:p>
            <a:pPr lvl="1"/>
            <a:r>
              <a:rPr lang="en-US" dirty="0"/>
              <a:t>Sierra Nevada</a:t>
            </a:r>
          </a:p>
          <a:p>
            <a:pPr lvl="1"/>
            <a:r>
              <a:rPr lang="en-US" dirty="0"/>
              <a:t>Great Basin</a:t>
            </a:r>
          </a:p>
          <a:p>
            <a:pPr lvl="1"/>
            <a:r>
              <a:rPr lang="en-US" dirty="0"/>
              <a:t>Mojave Desert and Western Arizona</a:t>
            </a:r>
          </a:p>
          <a:p>
            <a:pPr lvl="1"/>
            <a:r>
              <a:rPr lang="en-US" dirty="0"/>
              <a:t>Colorado Plateau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B40E9-4685-C546-B614-715D1A46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81" y="0"/>
            <a:ext cx="6023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D552-460D-764F-8380-852FB008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Nevada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3371-61AD-1542-B5D7-E51883AE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12546"/>
          </a:xfrm>
        </p:spPr>
        <p:txBody>
          <a:bodyPr/>
          <a:lstStyle/>
          <a:p>
            <a:r>
              <a:rPr lang="en-US" dirty="0"/>
              <a:t>Isotopic ages suggest thermal gradients were (50°C/Km) at 80my and stayed high for 5-10my</a:t>
            </a:r>
          </a:p>
          <a:p>
            <a:r>
              <a:rPr lang="en-US" dirty="0"/>
              <a:t>After 10my more years gradient decreased to a fifth of original</a:t>
            </a:r>
          </a:p>
          <a:p>
            <a:r>
              <a:rPr lang="en-US" dirty="0"/>
              <a:t>Thermal modeling: Top of subducting slab rose from 120 km pre </a:t>
            </a:r>
            <a:r>
              <a:rPr lang="en-US" dirty="0" err="1"/>
              <a:t>laramide</a:t>
            </a:r>
            <a:r>
              <a:rPr lang="en-US" dirty="0"/>
              <a:t> to 35 km </a:t>
            </a:r>
            <a:r>
              <a:rPr lang="en-US" dirty="0" err="1"/>
              <a:t>laramide</a:t>
            </a:r>
            <a:r>
              <a:rPr lang="en-US" dirty="0"/>
              <a:t> to account for the time lag. </a:t>
            </a:r>
          </a:p>
        </p:txBody>
      </p:sp>
      <p:pic>
        <p:nvPicPr>
          <p:cNvPr id="5" name="Picture 4" descr="A picture containing meter&#10;&#10;Description automatically generated">
            <a:extLst>
              <a:ext uri="{FF2B5EF4-FFF2-40B4-BE49-F238E27FC236}">
                <a16:creationId xmlns:a16="http://schemas.microsoft.com/office/drawing/2014/main" id="{F45BC325-4C72-9549-A84D-F397CB0DA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43" y="4266747"/>
            <a:ext cx="5094514" cy="25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0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9B61-1ACC-3A4C-A163-02884C05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Basin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1305-FC0F-BC46-AE2D-A32D67BC8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077620" cy="4351338"/>
          </a:xfrm>
        </p:spPr>
        <p:txBody>
          <a:bodyPr/>
          <a:lstStyle/>
          <a:p>
            <a:r>
              <a:rPr lang="en-US" dirty="0"/>
              <a:t>Crustal fault blocks can constrain thermal history</a:t>
            </a:r>
          </a:p>
          <a:p>
            <a:r>
              <a:rPr lang="en-US" dirty="0"/>
              <a:t>Previous work indicates peak temperatures were reached 90-70 Ma when miogeocline was flat</a:t>
            </a:r>
          </a:p>
          <a:p>
            <a:r>
              <a:rPr lang="en-US" dirty="0"/>
              <a:t>Schell Creek Range isotope data indicates that geothermal gradients lowered from 40-20°C/Km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E90CF4-DE3F-2448-A864-B6999DE8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21" y="1110343"/>
            <a:ext cx="5247151" cy="4637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1C941-1D39-CA4A-AB2B-5C128ECAD592}"/>
              </a:ext>
            </a:extLst>
          </p:cNvPr>
          <p:cNvSpPr txBox="1"/>
          <p:nvPr/>
        </p:nvSpPr>
        <p:spPr>
          <a:xfrm>
            <a:off x="8406581" y="5747656"/>
            <a:ext cx="294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Faulds et al., 2002</a:t>
            </a:r>
          </a:p>
        </p:txBody>
      </p:sp>
    </p:spTree>
    <p:extLst>
      <p:ext uri="{BB962C8B-B14F-4D97-AF65-F5344CB8AC3E}">
        <p14:creationId xmlns:p14="http://schemas.microsoft.com/office/powerpoint/2010/main" val="305280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FEBD-257C-5B47-97DC-0CDAC4DA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Mojave Desert and Western Arizona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D5009-7EE7-7741-AA14-68B2320B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 Mojave: </a:t>
            </a:r>
            <a:r>
              <a:rPr lang="en-US" dirty="0" err="1"/>
              <a:t>Hblnd</a:t>
            </a:r>
            <a:r>
              <a:rPr lang="en-US" dirty="0"/>
              <a:t> closure temperatures reached 75 Ma, after emplacement of pluton </a:t>
            </a:r>
          </a:p>
          <a:p>
            <a:r>
              <a:rPr lang="en-US" dirty="0"/>
              <a:t>E Mojave: isotopic data data shows cooling around 65 Ma</a:t>
            </a:r>
          </a:p>
          <a:p>
            <a:pPr lvl="1"/>
            <a:r>
              <a:rPr lang="en-US" dirty="0"/>
              <a:t>Old Woman Mountains – Emplaced 73Ma, cooled (30°C/my) until 68 Ma, then cooled (10°C/my) until 60 Ma</a:t>
            </a:r>
          </a:p>
          <a:p>
            <a:pPr lvl="1"/>
            <a:r>
              <a:rPr lang="en-US" dirty="0"/>
              <a:t>Rapid cooling reflects reduced gradient, slow cooling reflects refrigeration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EFEB6-FE0E-B445-8A8C-CF4C45F9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686306" cy="41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5479-ACF8-8444-8EB7-0B126FDF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Plateau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1449-4F23-5E47-9BB3-2F1B05C1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1065059"/>
          </a:xfrm>
        </p:spPr>
        <p:txBody>
          <a:bodyPr>
            <a:normAutofit/>
          </a:bodyPr>
          <a:lstStyle/>
          <a:p>
            <a:r>
              <a:rPr lang="en-US" dirty="0"/>
              <a:t>Cooling of units near Phantom Ranch from 130°C to 40°C ~70Ma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3A201-8CE7-FA40-9A44-AF6FB825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81" y="0"/>
            <a:ext cx="602391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4CF7E3-7FE5-9940-8A80-4F16890684EC}"/>
              </a:ext>
            </a:extLst>
          </p:cNvPr>
          <p:cNvSpPr txBox="1">
            <a:spLocks/>
          </p:cNvSpPr>
          <p:nvPr/>
        </p:nvSpPr>
        <p:spPr>
          <a:xfrm>
            <a:off x="910281" y="26385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51C942-CD60-634D-BF9F-67A82F27F904}"/>
              </a:ext>
            </a:extLst>
          </p:cNvPr>
          <p:cNvSpPr txBox="1">
            <a:spLocks/>
          </p:cNvSpPr>
          <p:nvPr/>
        </p:nvSpPr>
        <p:spPr>
          <a:xfrm>
            <a:off x="910281" y="3863923"/>
            <a:ext cx="5257800" cy="27387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Theoretically there should be refrigeration of the lithosphere, evidence in some places is great but very sparse. </a:t>
            </a:r>
          </a:p>
          <a:p>
            <a:r>
              <a:rPr lang="en-US" dirty="0"/>
              <a:t>Cretaceous-Tertiary cooling reflects decreased gradients not uplift and unroofing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38DD-C8D9-C947-A230-662B7043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5657B-A6C9-644B-8419-374B3617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2338" indent="-922338">
              <a:buNone/>
            </a:pPr>
            <a:r>
              <a:rPr lang="en-US" dirty="0"/>
              <a:t>Faulds, J.E., Olson, E.L., Harlan, S.S., and McIntosh, W.C., 2002, Miocene extension and fault-related folding in the Highland Range, southern Nevada: A three-dimensional perspective: Journal of Structural Geology, v. 24, p. 861-886. </a:t>
            </a:r>
          </a:p>
        </p:txBody>
      </p:sp>
    </p:spTree>
    <p:extLst>
      <p:ext uri="{BB962C8B-B14F-4D97-AF65-F5344CB8AC3E}">
        <p14:creationId xmlns:p14="http://schemas.microsoft.com/office/powerpoint/2010/main" val="352083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360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Refrigeration of the western Cordilleran lithosphere during Laramide shallow-angle subduction</vt:lpstr>
      <vt:lpstr>Refrigeration</vt:lpstr>
      <vt:lpstr>Time Lag</vt:lpstr>
      <vt:lpstr>Evidence</vt:lpstr>
      <vt:lpstr>Sierra Nevada</vt:lpstr>
      <vt:lpstr>Great Basin</vt:lpstr>
      <vt:lpstr>Mojave Desert and Western Arizona</vt:lpstr>
      <vt:lpstr>Colorado Plateau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Refrigeration of the western Cordilleran lithosphere during Laramide shallow-angle subduction</dc:title>
  <dc:creator>Angelica Rodriguez</dc:creator>
  <cp:lastModifiedBy>Angelica Rodriguez</cp:lastModifiedBy>
  <cp:revision>14</cp:revision>
  <dcterms:created xsi:type="dcterms:W3CDTF">2020-03-25T00:08:58Z</dcterms:created>
  <dcterms:modified xsi:type="dcterms:W3CDTF">2020-03-25T16:37:46Z</dcterms:modified>
</cp:coreProperties>
</file>